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256" r:id="rId2"/>
    <p:sldId id="286" r:id="rId3"/>
    <p:sldId id="257" r:id="rId4"/>
    <p:sldId id="263" r:id="rId5"/>
    <p:sldId id="272" r:id="rId6"/>
    <p:sldId id="285" r:id="rId7"/>
    <p:sldId id="259" r:id="rId8"/>
    <p:sldId id="265" r:id="rId9"/>
    <p:sldId id="274" r:id="rId10"/>
    <p:sldId id="258" r:id="rId11"/>
    <p:sldId id="280" r:id="rId12"/>
    <p:sldId id="288" r:id="rId13"/>
    <p:sldId id="273" r:id="rId14"/>
    <p:sldId id="275" r:id="rId15"/>
    <p:sldId id="276" r:id="rId16"/>
    <p:sldId id="277" r:id="rId17"/>
    <p:sldId id="278" r:id="rId18"/>
    <p:sldId id="283" r:id="rId19"/>
    <p:sldId id="279" r:id="rId20"/>
    <p:sldId id="284" r:id="rId21"/>
    <p:sldId id="281" r:id="rId22"/>
    <p:sldId id="266" r:id="rId23"/>
    <p:sldId id="267" r:id="rId24"/>
    <p:sldId id="268" r:id="rId25"/>
    <p:sldId id="282" r:id="rId26"/>
    <p:sldId id="269" r:id="rId27"/>
    <p:sldId id="287" r:id="rId28"/>
    <p:sldId id="271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8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D5A8C-6CDF-42A9-A55F-9F56026D3CF1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498CA-8492-46B4-ACF5-0FECD789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28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039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46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83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53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98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251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279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720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17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624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71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975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576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873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555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753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79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846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578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867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26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86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73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54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03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62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689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498CA-8492-46B4-ACF5-0FECD789205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1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E2AC51F-1E17-4A13-8FA0-537FEEDD9F2E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D5C72B9-D321-4DD2-99ED-D1AA8B9D7D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cE6MYk4KVA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Sf7nOHvBeM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i1oJLO-djRAhWh1IMKHZTgBvMQjRwIBw&amp;url=http%3A%2F%2Fkimiandpua.com%2F2330-2%2F&amp;bvm=bv.144686652,d.amc&amp;psig=AFQjCNG4oy2Txg9rfRTXptu7R3GxbvrNHQ&amp;ust=1485284260597773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609600"/>
            <a:ext cx="6777318" cy="2510119"/>
          </a:xfrm>
        </p:spPr>
        <p:txBody>
          <a:bodyPr/>
          <a:lstStyle/>
          <a:p>
            <a:r>
              <a:rPr lang="en-US" dirty="0" smtClean="0"/>
              <a:t>Forest County Community Wellness Court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Valerie Loduha</a:t>
            </a:r>
          </a:p>
          <a:p>
            <a:r>
              <a:rPr lang="en-US" sz="2800" dirty="0" smtClean="0"/>
              <a:t>Wellness Court Coordinator</a:t>
            </a:r>
          </a:p>
          <a:p>
            <a:endParaRPr lang="en-US" sz="2800" dirty="0"/>
          </a:p>
          <a:p>
            <a:r>
              <a:rPr lang="en-US" sz="2800" dirty="0" smtClean="0"/>
              <a:t>January 26, 2017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409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 the participants needs regarding all aspects of their life and a treatment/case plan is created</a:t>
            </a:r>
          </a:p>
          <a:p>
            <a:r>
              <a:rPr lang="en-US" dirty="0" smtClean="0"/>
              <a:t>More relaxed and nontraditional courtroom dynamic</a:t>
            </a:r>
          </a:p>
          <a:p>
            <a:r>
              <a:rPr lang="en-US" dirty="0" smtClean="0"/>
              <a:t>Provided intensive probation supervision, and case management </a:t>
            </a:r>
          </a:p>
          <a:p>
            <a:r>
              <a:rPr lang="en-US" dirty="0" smtClean="0"/>
              <a:t>Frequent and random drug testing done</a:t>
            </a:r>
          </a:p>
          <a:p>
            <a:r>
              <a:rPr lang="en-US" dirty="0" smtClean="0"/>
              <a:t>AODA treatment </a:t>
            </a:r>
          </a:p>
          <a:p>
            <a:r>
              <a:rPr lang="en-US" dirty="0" smtClean="0"/>
              <a:t>Focus on collaboration among agencies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What is done in Wellness Court?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829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10000"/>
          </a:bodyPr>
          <a:lstStyle/>
          <a:p>
            <a:r>
              <a:rPr lang="en-US" dirty="0" smtClean="0"/>
              <a:t>Honesty</a:t>
            </a:r>
          </a:p>
          <a:p>
            <a:r>
              <a:rPr lang="en-US" dirty="0" smtClean="0"/>
              <a:t>Dependability</a:t>
            </a:r>
          </a:p>
          <a:p>
            <a:r>
              <a:rPr lang="en-US" dirty="0" smtClean="0"/>
              <a:t>Participation and Growth</a:t>
            </a:r>
          </a:p>
          <a:p>
            <a:r>
              <a:rPr lang="en-US" dirty="0" smtClean="0"/>
              <a:t>Priority on Treatment and Recovery</a:t>
            </a:r>
          </a:p>
          <a:p>
            <a:r>
              <a:rPr lang="en-US" dirty="0" smtClean="0"/>
              <a:t>Respect</a:t>
            </a:r>
          </a:p>
          <a:p>
            <a:r>
              <a:rPr lang="en-US" dirty="0" smtClean="0"/>
              <a:t>Abstinence</a:t>
            </a:r>
          </a:p>
          <a:p>
            <a:r>
              <a:rPr lang="en-US" dirty="0" smtClean="0"/>
              <a:t>Random Drug/Alcohol Testing</a:t>
            </a:r>
          </a:p>
          <a:p>
            <a:r>
              <a:rPr lang="en-US" dirty="0" smtClean="0"/>
              <a:t>Keep Good Company</a:t>
            </a:r>
          </a:p>
          <a:p>
            <a:r>
              <a:rPr lang="en-US" dirty="0" smtClean="0"/>
              <a:t>Attend and Participate in Self-Help </a:t>
            </a:r>
          </a:p>
          <a:p>
            <a:r>
              <a:rPr lang="en-US" dirty="0" smtClean="0"/>
              <a:t>Communicate</a:t>
            </a:r>
          </a:p>
          <a:p>
            <a:r>
              <a:rPr lang="en-US" dirty="0" smtClean="0"/>
              <a:t>Stay Crime Free</a:t>
            </a:r>
          </a:p>
          <a:p>
            <a:r>
              <a:rPr lang="en-US" dirty="0" smtClean="0"/>
              <a:t>No Operatives</a:t>
            </a:r>
          </a:p>
          <a:p>
            <a:r>
              <a:rPr lang="en-US" dirty="0" smtClean="0"/>
              <a:t>Stay Put and Keep it Simple</a:t>
            </a:r>
          </a:p>
          <a:p>
            <a:r>
              <a:rPr lang="en-US" dirty="0" smtClean="0"/>
              <a:t>Commitment</a:t>
            </a:r>
          </a:p>
          <a:p>
            <a:r>
              <a:rPr lang="en-US" dirty="0" smtClean="0"/>
              <a:t>Good Mental Health</a:t>
            </a:r>
          </a:p>
          <a:p>
            <a:r>
              <a:rPr lang="en-US" dirty="0" smtClean="0"/>
              <a:t>Seek Good Health and Balance</a:t>
            </a:r>
          </a:p>
          <a:p>
            <a:r>
              <a:rPr lang="en-US" dirty="0" smtClean="0"/>
              <a:t>Do the Right Thing</a:t>
            </a:r>
          </a:p>
          <a:p>
            <a:r>
              <a:rPr lang="en-US" sz="3300" b="1" dirty="0" smtClean="0"/>
              <a:t>SHOW UP. TRY. BE HONEST.</a:t>
            </a:r>
            <a:endParaRPr lang="en-US" sz="33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438" y="2247900"/>
            <a:ext cx="4397123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932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Phases </a:t>
            </a:r>
            <a:endParaRPr lang="en-US" sz="3200" dirty="0"/>
          </a:p>
          <a:p>
            <a:pPr lvl="1"/>
            <a:r>
              <a:rPr lang="en-US" sz="2800" dirty="0"/>
              <a:t>Sanctions/Incentives</a:t>
            </a:r>
          </a:p>
          <a:p>
            <a:pPr lvl="1"/>
            <a:r>
              <a:rPr lang="en-US" sz="2800" dirty="0"/>
              <a:t>UA Testing</a:t>
            </a:r>
          </a:p>
          <a:p>
            <a:r>
              <a:rPr lang="en-US" sz="3200" dirty="0"/>
              <a:t>Graduation/Termination</a:t>
            </a:r>
          </a:p>
          <a:p>
            <a:r>
              <a:rPr lang="en-US" sz="3200" dirty="0"/>
              <a:t>Aftercare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Wellness Court Components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3014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u="sng" dirty="0" smtClean="0"/>
              <a:t>Acute </a:t>
            </a:r>
            <a:r>
              <a:rPr lang="en-US" b="1" u="sng" dirty="0"/>
              <a:t>Stabilization (60 Days)</a:t>
            </a:r>
            <a:endParaRPr lang="en-US" dirty="0"/>
          </a:p>
          <a:p>
            <a:pPr lvl="1"/>
            <a:r>
              <a:rPr lang="en-US" dirty="0"/>
              <a:t>Court weekly </a:t>
            </a:r>
          </a:p>
          <a:p>
            <a:pPr lvl="1"/>
            <a:r>
              <a:rPr lang="en-US" dirty="0"/>
              <a:t>Follow the rules of treatment (AODA/MH)</a:t>
            </a:r>
          </a:p>
          <a:p>
            <a:pPr lvl="1"/>
            <a:r>
              <a:rPr lang="en-US" dirty="0"/>
              <a:t>Follow all rules of supervision</a:t>
            </a:r>
          </a:p>
          <a:p>
            <a:pPr lvl="1"/>
            <a:r>
              <a:rPr lang="en-US" dirty="0"/>
              <a:t>Develop a case plan</a:t>
            </a:r>
          </a:p>
          <a:p>
            <a:pPr lvl="1"/>
            <a:r>
              <a:rPr lang="en-US" dirty="0"/>
              <a:t>Weekly office visits</a:t>
            </a:r>
          </a:p>
          <a:p>
            <a:pPr lvl="1"/>
            <a:r>
              <a:rPr lang="en-US" dirty="0"/>
              <a:t>Monthly home visits</a:t>
            </a:r>
          </a:p>
          <a:p>
            <a:pPr lvl="1"/>
            <a:r>
              <a:rPr lang="en-US" dirty="0"/>
              <a:t>Weekly random drug testing (minimum of 2)</a:t>
            </a:r>
          </a:p>
          <a:p>
            <a:pPr lvl="1"/>
            <a:r>
              <a:rPr lang="en-US" dirty="0"/>
              <a:t>Address housing</a:t>
            </a:r>
          </a:p>
          <a:p>
            <a:pPr lvl="1"/>
            <a:r>
              <a:rPr lang="en-US" dirty="0"/>
              <a:t>Obtain medical assessment</a:t>
            </a:r>
          </a:p>
          <a:p>
            <a:pPr lvl="1"/>
            <a:r>
              <a:rPr lang="en-US" dirty="0"/>
              <a:t>Change people/places/things</a:t>
            </a:r>
          </a:p>
          <a:p>
            <a:r>
              <a:rPr lang="en-US" dirty="0"/>
              <a:t>In order to advance: </a:t>
            </a:r>
          </a:p>
          <a:p>
            <a:pPr lvl="1"/>
            <a:r>
              <a:rPr lang="en-US" dirty="0"/>
              <a:t>Compliance with court attendance, treatment, supervision, office visits, home visits, UA testing, etc.  </a:t>
            </a:r>
          </a:p>
          <a:p>
            <a:pPr lvl="1"/>
            <a:r>
              <a:rPr lang="en-US" dirty="0"/>
              <a:t>Clean time a minimum of 14 consecutive days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9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u="sng" dirty="0" smtClean="0"/>
              <a:t>Clinical </a:t>
            </a:r>
            <a:r>
              <a:rPr lang="en-US" b="1" u="sng" dirty="0"/>
              <a:t>Stabilization (90 Days)</a:t>
            </a:r>
            <a:endParaRPr lang="en-US" dirty="0"/>
          </a:p>
          <a:p>
            <a:pPr lvl="1"/>
            <a:r>
              <a:rPr lang="en-US" dirty="0"/>
              <a:t>Court bi-weekly </a:t>
            </a:r>
          </a:p>
          <a:p>
            <a:pPr lvl="1"/>
            <a:r>
              <a:rPr lang="en-US" dirty="0"/>
              <a:t>Follow all rules of treatment</a:t>
            </a:r>
          </a:p>
          <a:p>
            <a:pPr lvl="1"/>
            <a:r>
              <a:rPr lang="en-US" dirty="0"/>
              <a:t>Follow all rules of supervision</a:t>
            </a:r>
          </a:p>
          <a:p>
            <a:pPr lvl="1"/>
            <a:r>
              <a:rPr lang="en-US" dirty="0"/>
              <a:t>Review case plan</a:t>
            </a:r>
          </a:p>
          <a:p>
            <a:pPr lvl="1"/>
            <a:r>
              <a:rPr lang="en-US" dirty="0"/>
              <a:t>Weekly office visits</a:t>
            </a:r>
          </a:p>
          <a:p>
            <a:pPr lvl="1"/>
            <a:r>
              <a:rPr lang="en-US" dirty="0"/>
              <a:t>Monthly home visits</a:t>
            </a:r>
          </a:p>
          <a:p>
            <a:pPr lvl="1"/>
            <a:r>
              <a:rPr lang="en-US" dirty="0"/>
              <a:t>Weekly random drug testing (minimum of 2)</a:t>
            </a:r>
          </a:p>
          <a:p>
            <a:pPr lvl="1"/>
            <a:r>
              <a:rPr lang="en-US" dirty="0"/>
              <a:t>Address medical needs</a:t>
            </a:r>
          </a:p>
          <a:p>
            <a:pPr lvl="1"/>
            <a:r>
              <a:rPr lang="en-US" dirty="0"/>
              <a:t>Address financial needs – budget assessment</a:t>
            </a:r>
          </a:p>
          <a:p>
            <a:pPr lvl="1"/>
            <a:r>
              <a:rPr lang="en-US" dirty="0"/>
              <a:t>At the end of the phase begin to focus on 12 step facilitation </a:t>
            </a:r>
          </a:p>
          <a:p>
            <a:r>
              <a:rPr lang="en-US" dirty="0"/>
              <a:t>In order to advance: </a:t>
            </a:r>
          </a:p>
          <a:p>
            <a:pPr lvl="1"/>
            <a:r>
              <a:rPr lang="en-US" dirty="0"/>
              <a:t>Maintain compliance with court attendance, treatment, supervision, office visits, home visits, UA testing, etc.  </a:t>
            </a:r>
          </a:p>
          <a:p>
            <a:pPr lvl="1"/>
            <a:r>
              <a:rPr lang="en-US" dirty="0"/>
              <a:t>Clean time a minimum of 30 consecutive days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36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2900" b="1" u="sng" dirty="0" smtClean="0"/>
              <a:t>Pro-social </a:t>
            </a:r>
            <a:r>
              <a:rPr lang="en-US" sz="2900" b="1" u="sng" dirty="0"/>
              <a:t>Habilitation (90 Days)</a:t>
            </a:r>
            <a:endParaRPr lang="en-US" sz="2900" dirty="0"/>
          </a:p>
          <a:p>
            <a:pPr lvl="1"/>
            <a:r>
              <a:rPr lang="en-US" sz="2900" dirty="0"/>
              <a:t>Court monthly</a:t>
            </a:r>
          </a:p>
          <a:p>
            <a:pPr lvl="1"/>
            <a:r>
              <a:rPr lang="en-US" sz="2900" dirty="0"/>
              <a:t>Follow all rules of treatment</a:t>
            </a:r>
          </a:p>
          <a:p>
            <a:pPr lvl="1"/>
            <a:r>
              <a:rPr lang="en-US" sz="2900" dirty="0"/>
              <a:t>Follow all rules of supervision</a:t>
            </a:r>
          </a:p>
          <a:p>
            <a:pPr lvl="1"/>
            <a:r>
              <a:rPr lang="en-US" sz="2900" dirty="0"/>
              <a:t>Establish relapse prevention plan</a:t>
            </a:r>
          </a:p>
          <a:p>
            <a:pPr lvl="1"/>
            <a:r>
              <a:rPr lang="en-US" sz="2900" dirty="0"/>
              <a:t>Bi-Weekly office visits</a:t>
            </a:r>
          </a:p>
          <a:p>
            <a:pPr lvl="1"/>
            <a:r>
              <a:rPr lang="en-US" sz="2900" dirty="0"/>
              <a:t>Monthly home visits</a:t>
            </a:r>
          </a:p>
          <a:p>
            <a:pPr lvl="1"/>
            <a:r>
              <a:rPr lang="en-US" sz="2900" dirty="0"/>
              <a:t>Weekly random drug testing (minimum of 2)</a:t>
            </a:r>
          </a:p>
          <a:p>
            <a:pPr lvl="1"/>
            <a:r>
              <a:rPr lang="en-US" sz="2900" dirty="0"/>
              <a:t>Begin Criminal Thinking curriculum</a:t>
            </a:r>
          </a:p>
          <a:p>
            <a:pPr lvl="1"/>
            <a:r>
              <a:rPr lang="en-US" sz="2900" dirty="0"/>
              <a:t>Establish sober network</a:t>
            </a:r>
          </a:p>
          <a:p>
            <a:pPr lvl="1"/>
            <a:r>
              <a:rPr lang="en-US" sz="2900" dirty="0"/>
              <a:t>Establish pro-social activities </a:t>
            </a:r>
          </a:p>
          <a:p>
            <a:r>
              <a:rPr lang="en-US" sz="2900" dirty="0"/>
              <a:t>In order to advance: </a:t>
            </a:r>
          </a:p>
          <a:p>
            <a:pPr lvl="1"/>
            <a:r>
              <a:rPr lang="en-US" sz="2900" dirty="0"/>
              <a:t>Maintain compliance with court attendance, treatment, supervision, office visits, home visits, UA testing, etc.</a:t>
            </a:r>
          </a:p>
          <a:p>
            <a:pPr lvl="1"/>
            <a:r>
              <a:rPr lang="en-US" sz="2900" dirty="0"/>
              <a:t>Began sober support network</a:t>
            </a:r>
          </a:p>
          <a:p>
            <a:pPr lvl="1"/>
            <a:r>
              <a:rPr lang="en-US" sz="2900" dirty="0"/>
              <a:t>Began pro-social activity  </a:t>
            </a:r>
          </a:p>
          <a:p>
            <a:pPr lvl="1"/>
            <a:r>
              <a:rPr lang="en-US" sz="2900" dirty="0"/>
              <a:t>Clean time a minimum of 45 consecutive days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79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b="1" u="sng" dirty="0" smtClean="0"/>
              <a:t>Adaptive </a:t>
            </a:r>
            <a:r>
              <a:rPr lang="en-US" sz="2800" b="1" u="sng" dirty="0"/>
              <a:t>Habilitation (90 Days)</a:t>
            </a:r>
            <a:endParaRPr lang="en-US" sz="1900" dirty="0"/>
          </a:p>
          <a:p>
            <a:pPr lvl="1"/>
            <a:r>
              <a:rPr lang="en-US" dirty="0"/>
              <a:t>Court monthly</a:t>
            </a:r>
            <a:endParaRPr lang="en-US" sz="1800" dirty="0"/>
          </a:p>
          <a:p>
            <a:pPr lvl="1"/>
            <a:r>
              <a:rPr lang="en-US" dirty="0"/>
              <a:t>Follow all rules of treatment</a:t>
            </a:r>
            <a:endParaRPr lang="en-US" sz="1800" dirty="0"/>
          </a:p>
          <a:p>
            <a:pPr lvl="1"/>
            <a:r>
              <a:rPr lang="en-US" dirty="0"/>
              <a:t>Follow all rules of supervision</a:t>
            </a:r>
            <a:endParaRPr lang="en-US" sz="1800" dirty="0"/>
          </a:p>
          <a:p>
            <a:pPr lvl="1"/>
            <a:r>
              <a:rPr lang="en-US" dirty="0"/>
              <a:t>Bi-Weekly office visits</a:t>
            </a:r>
            <a:endParaRPr lang="en-US" sz="1800" dirty="0"/>
          </a:p>
          <a:p>
            <a:pPr lvl="1"/>
            <a:r>
              <a:rPr lang="en-US" dirty="0"/>
              <a:t>Monthly home visits</a:t>
            </a:r>
            <a:endParaRPr lang="en-US" sz="1800" dirty="0"/>
          </a:p>
          <a:p>
            <a:pPr lvl="1"/>
            <a:r>
              <a:rPr lang="en-US" dirty="0"/>
              <a:t>Weekly random drug testing (minimum of 2)</a:t>
            </a:r>
            <a:endParaRPr lang="en-US" sz="1800" dirty="0"/>
          </a:p>
          <a:p>
            <a:pPr lvl="1"/>
            <a:r>
              <a:rPr lang="en-US" dirty="0"/>
              <a:t>Maintain sober network</a:t>
            </a:r>
            <a:endParaRPr lang="en-US" sz="1800" dirty="0"/>
          </a:p>
          <a:p>
            <a:pPr lvl="1"/>
            <a:r>
              <a:rPr lang="en-US" dirty="0"/>
              <a:t>Maintain pro-social activities </a:t>
            </a:r>
            <a:endParaRPr lang="en-US" sz="1800" dirty="0"/>
          </a:p>
          <a:p>
            <a:pPr lvl="1"/>
            <a:r>
              <a:rPr lang="en-US" dirty="0"/>
              <a:t>As needed based on assessment: </a:t>
            </a:r>
            <a:endParaRPr lang="en-US" sz="1800" dirty="0"/>
          </a:p>
          <a:p>
            <a:pPr lvl="2"/>
            <a:r>
              <a:rPr lang="en-US" dirty="0"/>
              <a:t>Job training</a:t>
            </a:r>
            <a:endParaRPr lang="en-US" sz="1800" dirty="0"/>
          </a:p>
          <a:p>
            <a:pPr lvl="2"/>
            <a:r>
              <a:rPr lang="en-US" dirty="0"/>
              <a:t>Parenting/Family Support</a:t>
            </a:r>
            <a:endParaRPr lang="en-US" sz="1800" dirty="0"/>
          </a:p>
          <a:p>
            <a:pPr lvl="2"/>
            <a:r>
              <a:rPr lang="en-US" dirty="0"/>
              <a:t>Vocational </a:t>
            </a:r>
            <a:r>
              <a:rPr lang="en-US" dirty="0" smtClean="0"/>
              <a:t>training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4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advance: </a:t>
            </a:r>
            <a:endParaRPr lang="en-US" sz="2000" dirty="0"/>
          </a:p>
          <a:p>
            <a:pPr lvl="1"/>
            <a:r>
              <a:rPr lang="en-US" dirty="0"/>
              <a:t>Maintain compliance with court attendance, treatment, supervision, office visits, home visits, UA 	testing, etc.</a:t>
            </a:r>
            <a:endParaRPr lang="en-US" sz="1800" dirty="0"/>
          </a:p>
          <a:p>
            <a:pPr lvl="1"/>
            <a:r>
              <a:rPr lang="en-US" dirty="0"/>
              <a:t>Maintain sober support network</a:t>
            </a:r>
            <a:endParaRPr lang="en-US" sz="1800" dirty="0"/>
          </a:p>
          <a:p>
            <a:pPr lvl="1"/>
            <a:r>
              <a:rPr lang="en-US" dirty="0"/>
              <a:t>Maintain pro-social activity  </a:t>
            </a:r>
            <a:endParaRPr lang="en-US" sz="1800" dirty="0"/>
          </a:p>
          <a:p>
            <a:pPr lvl="1"/>
            <a:r>
              <a:rPr lang="en-US" dirty="0"/>
              <a:t>Began/maintain other areas (employment, </a:t>
            </a:r>
            <a:r>
              <a:rPr lang="en-US" dirty="0" err="1"/>
              <a:t>etc</a:t>
            </a:r>
            <a:r>
              <a:rPr lang="en-US" dirty="0"/>
              <a:t>)</a:t>
            </a:r>
            <a:endParaRPr lang="en-US" sz="1800" dirty="0"/>
          </a:p>
          <a:p>
            <a:pPr lvl="1"/>
            <a:r>
              <a:rPr lang="en-US" dirty="0"/>
              <a:t>Clean time a minimum of 60 consecutive days 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IV,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6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1" u="sng" dirty="0" smtClean="0"/>
              <a:t>Continuing </a:t>
            </a:r>
            <a:r>
              <a:rPr lang="en-US" sz="2000" b="1" u="sng" dirty="0"/>
              <a:t>Care (90 Days)</a:t>
            </a:r>
            <a:endParaRPr lang="en-US" sz="2000" dirty="0"/>
          </a:p>
          <a:p>
            <a:pPr lvl="1"/>
            <a:r>
              <a:rPr lang="en-US" sz="1800" dirty="0"/>
              <a:t>Court monthly</a:t>
            </a:r>
          </a:p>
          <a:p>
            <a:pPr lvl="1"/>
            <a:r>
              <a:rPr lang="en-US" sz="1800" dirty="0"/>
              <a:t>Follow all rules of treatment</a:t>
            </a:r>
          </a:p>
          <a:p>
            <a:pPr lvl="1"/>
            <a:r>
              <a:rPr lang="en-US" sz="1800" dirty="0"/>
              <a:t>Follow all rules of supervision</a:t>
            </a:r>
          </a:p>
          <a:p>
            <a:pPr lvl="1"/>
            <a:r>
              <a:rPr lang="en-US" sz="1800" dirty="0"/>
              <a:t>Bi-Weekly office visits</a:t>
            </a:r>
          </a:p>
          <a:p>
            <a:pPr lvl="1"/>
            <a:r>
              <a:rPr lang="en-US" sz="1800" dirty="0"/>
              <a:t>Monthly home visits</a:t>
            </a:r>
          </a:p>
          <a:p>
            <a:pPr lvl="1"/>
            <a:r>
              <a:rPr lang="en-US" sz="1800" dirty="0"/>
              <a:t>Random drug testing </a:t>
            </a:r>
          </a:p>
          <a:p>
            <a:pPr lvl="1"/>
            <a:r>
              <a:rPr lang="en-US" sz="1800" dirty="0"/>
              <a:t>Maintain sober network</a:t>
            </a:r>
          </a:p>
          <a:p>
            <a:pPr lvl="1"/>
            <a:r>
              <a:rPr lang="en-US" sz="1800" dirty="0"/>
              <a:t>Maintain pro-social activities </a:t>
            </a:r>
          </a:p>
          <a:p>
            <a:pPr lvl="1"/>
            <a:r>
              <a:rPr lang="en-US" sz="1800" dirty="0"/>
              <a:t>Maintain as needed based on assessment: </a:t>
            </a:r>
          </a:p>
          <a:p>
            <a:pPr lvl="2"/>
            <a:r>
              <a:rPr lang="en-US" sz="1800" dirty="0"/>
              <a:t>Job training</a:t>
            </a:r>
          </a:p>
          <a:p>
            <a:pPr lvl="2"/>
            <a:r>
              <a:rPr lang="en-US" sz="1800" dirty="0"/>
              <a:t>Parenting/Family Support</a:t>
            </a:r>
          </a:p>
          <a:p>
            <a:pPr lvl="2"/>
            <a:r>
              <a:rPr lang="en-US" sz="1800" dirty="0"/>
              <a:t>Vocational </a:t>
            </a:r>
            <a:r>
              <a:rPr lang="en-US" sz="1800" dirty="0" smtClean="0"/>
              <a:t>training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24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the program</a:t>
            </a:r>
          </a:p>
          <a:p>
            <a:endParaRPr lang="en-US" dirty="0" smtClean="0"/>
          </a:p>
          <a:p>
            <a:r>
              <a:rPr lang="en-US" dirty="0" smtClean="0"/>
              <a:t>Forest County Community Wellness Court Process</a:t>
            </a:r>
          </a:p>
          <a:p>
            <a:endParaRPr lang="en-US" dirty="0" smtClean="0"/>
          </a:p>
          <a:p>
            <a:r>
              <a:rPr lang="en-US" dirty="0" smtClean="0"/>
              <a:t>A day in the life of a Wellness Court participant</a:t>
            </a:r>
          </a:p>
          <a:p>
            <a:endParaRPr lang="en-US" dirty="0" smtClean="0"/>
          </a:p>
          <a:p>
            <a:r>
              <a:rPr lang="en-US" dirty="0" smtClean="0"/>
              <a:t>Why we are creating the program.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What I hope you learn today…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502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graduate: </a:t>
            </a:r>
            <a:endParaRPr lang="en-US" sz="2000" dirty="0"/>
          </a:p>
          <a:p>
            <a:pPr lvl="1"/>
            <a:r>
              <a:rPr lang="en-US" sz="2000" dirty="0"/>
              <a:t>Maintain compliance with court attendance, treatment, supervision, office visits, home visits, UA testing, etc.</a:t>
            </a:r>
            <a:endParaRPr lang="en-US" sz="1600" dirty="0"/>
          </a:p>
          <a:p>
            <a:pPr lvl="1"/>
            <a:r>
              <a:rPr lang="en-US" sz="2000" dirty="0"/>
              <a:t>Maintain sober support network</a:t>
            </a:r>
            <a:endParaRPr lang="en-US" sz="1600" dirty="0"/>
          </a:p>
          <a:p>
            <a:pPr lvl="1"/>
            <a:r>
              <a:rPr lang="en-US" sz="2000" dirty="0"/>
              <a:t>Maintain pro-social activity  </a:t>
            </a:r>
            <a:endParaRPr lang="en-US" sz="1600" dirty="0"/>
          </a:p>
          <a:p>
            <a:pPr lvl="1"/>
            <a:r>
              <a:rPr lang="en-US" sz="2000" dirty="0"/>
              <a:t>Maintain as needed based on assessment: </a:t>
            </a:r>
            <a:endParaRPr lang="en-US" sz="1600" dirty="0"/>
          </a:p>
          <a:p>
            <a:pPr lvl="2"/>
            <a:r>
              <a:rPr lang="en-US" dirty="0"/>
              <a:t>Job training</a:t>
            </a:r>
            <a:endParaRPr lang="en-US" sz="1600" dirty="0"/>
          </a:p>
          <a:p>
            <a:pPr lvl="2"/>
            <a:r>
              <a:rPr lang="en-US" dirty="0"/>
              <a:t>Parenting/Family Support</a:t>
            </a:r>
            <a:endParaRPr lang="en-US" sz="1600" dirty="0"/>
          </a:p>
          <a:p>
            <a:pPr lvl="2"/>
            <a:r>
              <a:rPr lang="en-US" dirty="0"/>
              <a:t>Vocational training</a:t>
            </a:r>
            <a:endParaRPr lang="en-US" sz="1400" dirty="0"/>
          </a:p>
          <a:p>
            <a:pPr lvl="1"/>
            <a:r>
              <a:rPr lang="en-US" sz="2000" dirty="0"/>
              <a:t>Clean time a minimum of 90 consecutive days </a:t>
            </a:r>
            <a:endParaRPr lang="en-US" sz="16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V,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5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u="sng" dirty="0">
                <a:hlinkClick r:id="rId3"/>
              </a:rPr>
              <a:t>https://www.youtube.com/watch?v=_cE6MYk4KVA</a:t>
            </a:r>
            <a:r>
              <a:rPr lang="en-US" sz="3200" dirty="0"/>
              <a:t> </a:t>
            </a:r>
          </a:p>
          <a:p>
            <a:endParaRPr lang="en-US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day in the life…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81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819400"/>
            <a:ext cx="7745505" cy="2697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There are 2 main reasons:</a:t>
            </a:r>
          </a:p>
          <a:p>
            <a:pPr lvl="2"/>
            <a:endParaRPr lang="en-US" sz="3400" dirty="0" smtClean="0"/>
          </a:p>
          <a:p>
            <a:pPr lvl="2"/>
            <a:r>
              <a:rPr lang="en-US" sz="3400" dirty="0" smtClean="0"/>
              <a:t>The Addict</a:t>
            </a:r>
          </a:p>
          <a:p>
            <a:pPr lvl="2"/>
            <a:r>
              <a:rPr lang="en-US" sz="3400" dirty="0" smtClean="0"/>
              <a:t>The Community </a:t>
            </a:r>
            <a:endParaRPr lang="en-US" sz="3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56263" cy="1054250"/>
          </a:xfrm>
        </p:spPr>
        <p:txBody>
          <a:bodyPr/>
          <a:lstStyle/>
          <a:p>
            <a:r>
              <a:rPr lang="en-US" sz="4400" dirty="0" smtClean="0"/>
              <a:t>Why offer Wellness </a:t>
            </a:r>
            <a:r>
              <a:rPr lang="en-US" sz="4400" dirty="0" smtClean="0"/>
              <a:t>Court </a:t>
            </a:r>
            <a:r>
              <a:rPr lang="en-US" sz="4400" dirty="0" smtClean="0"/>
              <a:t>in Forest County?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2681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667000"/>
            <a:ext cx="7745505" cy="2780853"/>
          </a:xfrm>
        </p:spPr>
        <p:txBody>
          <a:bodyPr>
            <a:normAutofit/>
          </a:bodyPr>
          <a:lstStyle/>
          <a:p>
            <a:r>
              <a:rPr lang="en-US" dirty="0" smtClean="0"/>
              <a:t>Providing Individualized Treatment</a:t>
            </a:r>
          </a:p>
          <a:p>
            <a:pPr lvl="1"/>
            <a:r>
              <a:rPr lang="en-US" dirty="0" smtClean="0"/>
              <a:t>Look at the participant’s entire life, instead of only their addiction</a:t>
            </a:r>
          </a:p>
          <a:p>
            <a:r>
              <a:rPr lang="en-US" dirty="0" smtClean="0"/>
              <a:t>Provide services to help make the participant healthy productive members of society</a:t>
            </a:r>
          </a:p>
          <a:p>
            <a:r>
              <a:rPr lang="en-US" dirty="0" smtClean="0"/>
              <a:t>Create healthy families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Addict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83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514600"/>
            <a:ext cx="7745505" cy="3161853"/>
          </a:xfrm>
        </p:spPr>
        <p:txBody>
          <a:bodyPr/>
          <a:lstStyle/>
          <a:p>
            <a:r>
              <a:rPr lang="en-US" dirty="0" smtClean="0"/>
              <a:t>Cost</a:t>
            </a:r>
          </a:p>
          <a:p>
            <a:pPr lvl="1"/>
            <a:r>
              <a:rPr lang="en-US" sz="2400" dirty="0" smtClean="0"/>
              <a:t>Participants become employed, support their families and pay taxes</a:t>
            </a:r>
          </a:p>
          <a:p>
            <a:pPr lvl="1"/>
            <a:r>
              <a:rPr lang="en-US" sz="2400" dirty="0" smtClean="0"/>
              <a:t>Jail/Prison costs</a:t>
            </a:r>
          </a:p>
          <a:p>
            <a:pPr lvl="1"/>
            <a:r>
              <a:rPr lang="en-US" sz="2400" dirty="0" smtClean="0"/>
              <a:t>Long term care for babies born drug effected</a:t>
            </a:r>
          </a:p>
          <a:p>
            <a:r>
              <a:rPr lang="en-US" dirty="0" smtClean="0"/>
              <a:t>Reduce recidivism = Safer communities</a:t>
            </a:r>
          </a:p>
          <a:p>
            <a:r>
              <a:rPr lang="en-US" dirty="0" smtClean="0"/>
              <a:t>Saves lives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9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u="sng" dirty="0" smtClean="0">
              <a:hlinkClick r:id="rId3"/>
            </a:endParaRPr>
          </a:p>
          <a:p>
            <a:endParaRPr lang="en-US" u="sng" dirty="0">
              <a:hlinkClick r:id="rId3"/>
            </a:endParaRPr>
          </a:p>
          <a:p>
            <a:endParaRPr lang="en-US" u="sng" dirty="0" smtClean="0">
              <a:hlinkClick r:id="rId3"/>
            </a:endParaRPr>
          </a:p>
          <a:p>
            <a:r>
              <a:rPr lang="en-US" u="sng" dirty="0" smtClean="0">
                <a:hlinkClick r:id="rId3"/>
              </a:rPr>
              <a:t>https</a:t>
            </a:r>
            <a:r>
              <a:rPr lang="en-US" u="sng" dirty="0">
                <a:hlinkClick r:id="rId3"/>
              </a:rPr>
              <a:t>://www.youtube.com/watch?v=4Sf7nOHvBeM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334844"/>
          </a:xfrm>
        </p:spPr>
        <p:txBody>
          <a:bodyPr/>
          <a:lstStyle/>
          <a:p>
            <a:r>
              <a:rPr lang="en-US" sz="4000" dirty="0" smtClean="0"/>
              <a:t>This is what Success looks like!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71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590800"/>
            <a:ext cx="7086600" cy="3505200"/>
          </a:xfrm>
        </p:spPr>
        <p:txBody>
          <a:bodyPr>
            <a:normAutofit lnSpcReduction="10000"/>
          </a:bodyPr>
          <a:lstStyle/>
          <a:p>
            <a:r>
              <a:rPr lang="en-US" sz="4400" dirty="0" smtClean="0"/>
              <a:t>The </a:t>
            </a:r>
            <a:r>
              <a:rPr lang="en-US" sz="4400" dirty="0" smtClean="0"/>
              <a:t>participants need your help!  </a:t>
            </a:r>
            <a:endParaRPr lang="en-US" sz="4400" dirty="0" smtClean="0"/>
          </a:p>
          <a:p>
            <a:r>
              <a:rPr lang="en-US" sz="4400" dirty="0" smtClean="0"/>
              <a:t>The community needs your help! </a:t>
            </a:r>
          </a:p>
          <a:p>
            <a:r>
              <a:rPr lang="en-US" sz="4400" dirty="0" smtClean="0"/>
              <a:t>We need your help! </a:t>
            </a:r>
          </a:p>
          <a:p>
            <a:pPr marL="0" indent="0">
              <a:buNone/>
            </a:pP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Why am I telling YOU this?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2498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Questions??</a:t>
            </a:r>
            <a:endParaRPr lang="en-US" dirty="0"/>
          </a:p>
        </p:txBody>
      </p:sp>
      <p:pic>
        <p:nvPicPr>
          <p:cNvPr id="2052" name="Picture 4" descr="Image result for today is a perfect day for a new beginni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362200"/>
            <a:ext cx="4267200" cy="3668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16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your time.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2099538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We look forward to working with you on making our community a safer place.</a:t>
            </a:r>
            <a:r>
              <a:rPr lang="en-US" sz="2600" dirty="0" smtClean="0"/>
              <a:t> </a:t>
            </a:r>
          </a:p>
          <a:p>
            <a:endParaRPr lang="en-US" dirty="0" smtClean="0"/>
          </a:p>
          <a:p>
            <a:r>
              <a:rPr lang="en-US" sz="2200" dirty="0" smtClean="0"/>
              <a:t>Valerie Loduha</a:t>
            </a:r>
          </a:p>
          <a:p>
            <a:r>
              <a:rPr lang="en-US" sz="2200" dirty="0" smtClean="0"/>
              <a:t>Wellness Court Coordinator</a:t>
            </a:r>
          </a:p>
          <a:p>
            <a:r>
              <a:rPr lang="en-US" sz="2200" dirty="0" smtClean="0"/>
              <a:t>Forest County Potawatomi</a:t>
            </a:r>
          </a:p>
          <a:p>
            <a:r>
              <a:rPr lang="en-US" sz="2200" dirty="0" smtClean="0"/>
              <a:t>(715) 478-7405</a:t>
            </a:r>
          </a:p>
          <a:p>
            <a:r>
              <a:rPr lang="en-US" sz="2200" dirty="0" smtClean="0"/>
              <a:t>Valeriec.Loduha@fcpotawatomi-nsn.gov</a:t>
            </a:r>
          </a:p>
        </p:txBody>
      </p:sp>
    </p:spTree>
    <p:extLst>
      <p:ext uri="{BB962C8B-B14F-4D97-AF65-F5344CB8AC3E}">
        <p14:creationId xmlns:p14="http://schemas.microsoft.com/office/powerpoint/2010/main" val="155358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Drug courts are a highly specialized court process that functions within the existing Circuit Court/Tribal Court structure to address the needs of addicted offenders.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56263" cy="1054250"/>
          </a:xfrm>
        </p:spPr>
        <p:txBody>
          <a:bodyPr/>
          <a:lstStyle/>
          <a:p>
            <a:r>
              <a:rPr lang="en-US" sz="4400" dirty="0" smtClean="0"/>
              <a:t>Definition of a Wellness Court (aka Drug Court)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6788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2014-2017</a:t>
            </a:r>
          </a:p>
          <a:p>
            <a:pPr lvl="1"/>
            <a:r>
              <a:rPr lang="en-US" dirty="0" smtClean="0"/>
              <a:t>2013: Interest grew for more information on the program and in turn Forest County Potawatomi Tribal Court staff and Forest County Circuit Court staff shadowed the Leech Lake Wellness Court</a:t>
            </a:r>
          </a:p>
          <a:p>
            <a:pPr lvl="1"/>
            <a:r>
              <a:rPr lang="en-US" dirty="0" smtClean="0"/>
              <a:t>Forest County Circuit Court and the Forest County Potawatomi Tribal Court worked collaboratively on applying for a planning/implementation grant </a:t>
            </a:r>
          </a:p>
          <a:p>
            <a:pPr lvl="1"/>
            <a:r>
              <a:rPr lang="en-US" dirty="0" smtClean="0"/>
              <a:t>October 2014:  3 Year Planning/Implementation Grant was awarded to the team</a:t>
            </a:r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2015: Team attended NADCP Annual Conference in Washington D.C. to start off </a:t>
            </a:r>
            <a:r>
              <a:rPr lang="en-US" dirty="0" smtClean="0"/>
              <a:t>project</a:t>
            </a:r>
          </a:p>
          <a:p>
            <a:pPr lvl="1"/>
            <a:r>
              <a:rPr lang="en-US" dirty="0" smtClean="0"/>
              <a:t>June 2016: NADCP Individualized Training</a:t>
            </a:r>
            <a:endParaRPr lang="en-US" dirty="0" smtClean="0"/>
          </a:p>
          <a:p>
            <a:pPr lvl="1"/>
            <a:r>
              <a:rPr lang="en-US" dirty="0" smtClean="0"/>
              <a:t>Present: Team is working on getting first participants enrolled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50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/>
              <a:t>Must be 18 years of age or older</a:t>
            </a:r>
          </a:p>
          <a:p>
            <a:pPr lvl="0"/>
            <a:r>
              <a:rPr lang="en-US" sz="2000" dirty="0"/>
              <a:t>Must be a current resident of Forest County</a:t>
            </a:r>
          </a:p>
          <a:p>
            <a:pPr lvl="0"/>
            <a:r>
              <a:rPr lang="en-US" sz="2000" dirty="0"/>
              <a:t>Must be classified as high risk/high need by risk/needs assessment </a:t>
            </a:r>
            <a:r>
              <a:rPr lang="en-US" sz="2000" dirty="0" smtClean="0"/>
              <a:t>tool (COMPAS)</a:t>
            </a:r>
            <a:endParaRPr lang="en-US" sz="2000" dirty="0"/>
          </a:p>
          <a:p>
            <a:pPr lvl="0"/>
            <a:r>
              <a:rPr lang="en-US" sz="2000" dirty="0"/>
              <a:t>Must be convicted, and have a criminal history, of criminal drunk driving(2-3), illegal substance charge or any alcohol/drug driven crimes</a:t>
            </a:r>
          </a:p>
          <a:p>
            <a:pPr lvl="0"/>
            <a:r>
              <a:rPr lang="en-US" sz="2000" dirty="0"/>
              <a:t>Must disclose any/all pending criminal cases </a:t>
            </a:r>
          </a:p>
          <a:p>
            <a:pPr lvl="0"/>
            <a:r>
              <a:rPr lang="en-US" sz="2000" dirty="0"/>
              <a:t>Must not be a violent offender as defined by the federal definition</a:t>
            </a:r>
          </a:p>
          <a:p>
            <a:pPr lvl="0"/>
            <a:r>
              <a:rPr lang="en-US" sz="2000" dirty="0" smtClean="0"/>
              <a:t>Can </a:t>
            </a:r>
            <a:r>
              <a:rPr lang="en-US" sz="2000" dirty="0"/>
              <a:t>not be a registered sex offender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60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Must not be charged with or convicted of trafficking or dealing illegal substances</a:t>
            </a:r>
          </a:p>
          <a:p>
            <a:pPr lvl="0"/>
            <a:r>
              <a:rPr lang="en-US" dirty="0"/>
              <a:t>Must meet diagnostic criteria for substance dependency; according to the most current DSM</a:t>
            </a:r>
          </a:p>
          <a:p>
            <a:pPr lvl="0"/>
            <a:r>
              <a:rPr lang="en-US" dirty="0"/>
              <a:t>Must not have any gang affiliations</a:t>
            </a:r>
          </a:p>
          <a:p>
            <a:pPr lvl="0"/>
            <a:r>
              <a:rPr lang="en-US" dirty="0"/>
              <a:t>Must have the ability to participate in the program</a:t>
            </a:r>
          </a:p>
          <a:p>
            <a:pPr lvl="0"/>
            <a:r>
              <a:rPr lang="en-US" dirty="0"/>
              <a:t>Individuals with co-occurring disorders (diagnosed/undiagnosed) will not be disqualified</a:t>
            </a:r>
          </a:p>
          <a:p>
            <a:pPr lvl="0"/>
            <a:r>
              <a:rPr lang="en-US" dirty="0"/>
              <a:t>Must inform Wellness Team of any/all prescribed medications.  </a:t>
            </a:r>
          </a:p>
          <a:p>
            <a:pPr lvl="0"/>
            <a:r>
              <a:rPr lang="en-US" dirty="0"/>
              <a:t>Must voluntarily agree to participate in the Wellness Court program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Eligibility,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6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Circuit Court Judge</a:t>
            </a:r>
          </a:p>
          <a:p>
            <a:r>
              <a:rPr lang="en-US" dirty="0" smtClean="0"/>
              <a:t>Tribal Court Judge</a:t>
            </a:r>
          </a:p>
          <a:p>
            <a:r>
              <a:rPr lang="en-US" dirty="0" smtClean="0"/>
              <a:t>District Attorney</a:t>
            </a:r>
          </a:p>
          <a:p>
            <a:r>
              <a:rPr lang="en-US" dirty="0" smtClean="0"/>
              <a:t>Law Enforcement</a:t>
            </a:r>
          </a:p>
          <a:p>
            <a:r>
              <a:rPr lang="en-US" dirty="0" smtClean="0"/>
              <a:t>Public Defender</a:t>
            </a:r>
          </a:p>
          <a:p>
            <a:r>
              <a:rPr lang="en-US" dirty="0" smtClean="0"/>
              <a:t>AODA Counselors</a:t>
            </a:r>
          </a:p>
          <a:p>
            <a:r>
              <a:rPr lang="en-US" dirty="0" smtClean="0"/>
              <a:t>Probation and Parole Officer</a:t>
            </a:r>
          </a:p>
          <a:p>
            <a:r>
              <a:rPr lang="en-US" dirty="0" smtClean="0"/>
              <a:t>Tribal Elder</a:t>
            </a:r>
          </a:p>
          <a:p>
            <a:r>
              <a:rPr lang="en-US" dirty="0"/>
              <a:t>Wellness Court </a:t>
            </a:r>
            <a:r>
              <a:rPr lang="en-US" dirty="0" smtClean="0"/>
              <a:t>Coordinator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The Wellness Court Team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2812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Intake &amp; Referral Process</a:t>
            </a:r>
          </a:p>
          <a:p>
            <a:pPr lvl="1"/>
            <a:r>
              <a:rPr lang="en-US" dirty="0" smtClean="0"/>
              <a:t>Arrest/Incident </a:t>
            </a:r>
            <a:r>
              <a:rPr lang="en-US" dirty="0"/>
              <a:t>occurs – Officer generates report – report sent to Forest County District Attorney </a:t>
            </a:r>
            <a:endParaRPr lang="en-US" dirty="0" smtClean="0"/>
          </a:p>
          <a:p>
            <a:pPr lvl="1"/>
            <a:r>
              <a:rPr lang="en-US" dirty="0"/>
              <a:t>Forest County District Attorney does initial assessment to determine if the offender is potential applicant for Wellness Court</a:t>
            </a:r>
          </a:p>
          <a:p>
            <a:pPr lvl="1"/>
            <a:r>
              <a:rPr lang="en-US" dirty="0"/>
              <a:t>If offender is eligible, form is sent to Wellness Court Coordinator and Public </a:t>
            </a:r>
            <a:r>
              <a:rPr lang="en-US" dirty="0" smtClean="0"/>
              <a:t>Defender</a:t>
            </a:r>
          </a:p>
          <a:p>
            <a:pPr lvl="1"/>
            <a:r>
              <a:rPr lang="en-US" dirty="0" smtClean="0"/>
              <a:t>Offender meets with Public Defender and Wellness Court Coordinator for further information</a:t>
            </a:r>
          </a:p>
          <a:p>
            <a:pPr lvl="1"/>
            <a:r>
              <a:rPr lang="en-US" dirty="0" smtClean="0"/>
              <a:t>If interested, Intake forms are filled out</a:t>
            </a:r>
          </a:p>
          <a:p>
            <a:pPr lvl="1"/>
            <a:r>
              <a:rPr lang="en-US" dirty="0" smtClean="0"/>
              <a:t>Assessments are scheduled and completed to determine eligibility – AODA/MH/COMPAS</a:t>
            </a:r>
          </a:p>
          <a:p>
            <a:pPr marL="411480" lvl="1" indent="0">
              <a:buNone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56263" cy="1143000"/>
          </a:xfrm>
        </p:spPr>
        <p:txBody>
          <a:bodyPr/>
          <a:lstStyle/>
          <a:p>
            <a:r>
              <a:rPr lang="en-US" sz="4400" dirty="0" smtClean="0"/>
              <a:t>Wellness Court Process Overview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5113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Public Defender meets with potential client to make final decision on if he/she would like to participate</a:t>
            </a:r>
          </a:p>
          <a:p>
            <a:pPr lvl="0"/>
            <a:r>
              <a:rPr lang="en-US" dirty="0"/>
              <a:t>Wellness Court Coordinator gathers required information and creates a summary for Wellness Team to make a decision on admission/denial</a:t>
            </a:r>
          </a:p>
          <a:p>
            <a:pPr lvl="0"/>
            <a:r>
              <a:rPr lang="en-US" dirty="0"/>
              <a:t>Public Defender and Forest County District Attorney meet to discuss the case and final eligibility</a:t>
            </a:r>
          </a:p>
          <a:p>
            <a:pPr lvl="0"/>
            <a:r>
              <a:rPr lang="en-US" dirty="0"/>
              <a:t>Information is presented to Forest County Circuit Court Judge and a determination is made by the court </a:t>
            </a:r>
          </a:p>
          <a:p>
            <a:pPr lvl="0"/>
            <a:r>
              <a:rPr lang="en-US" dirty="0" smtClean="0"/>
              <a:t>If accepted into Wellness Court program, Client </a:t>
            </a:r>
            <a:r>
              <a:rPr lang="en-US" dirty="0"/>
              <a:t>meets with Wisconsin Probation and Parole immediately and attends next Wellness Court </a:t>
            </a:r>
            <a:r>
              <a:rPr lang="en-US" dirty="0" smtClean="0"/>
              <a:t>hearing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Process, cont.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9174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400</TotalTime>
  <Words>1300</Words>
  <Application>Microsoft Office PowerPoint</Application>
  <PresentationFormat>On-screen Show (4:3)</PresentationFormat>
  <Paragraphs>256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Hardcover</vt:lpstr>
      <vt:lpstr>Forest County Community Wellness Court</vt:lpstr>
      <vt:lpstr>What I hope you learn today…</vt:lpstr>
      <vt:lpstr>Definition of a Wellness Court (aka Drug Court)</vt:lpstr>
      <vt:lpstr>Project History</vt:lpstr>
      <vt:lpstr>Eligibility</vt:lpstr>
      <vt:lpstr>Eligibility, cont.</vt:lpstr>
      <vt:lpstr>The Wellness Court Team</vt:lpstr>
      <vt:lpstr>Wellness Court Process Overview</vt:lpstr>
      <vt:lpstr>Process, cont. </vt:lpstr>
      <vt:lpstr>What is done in Wellness Court?</vt:lpstr>
      <vt:lpstr>Expectations</vt:lpstr>
      <vt:lpstr>But…</vt:lpstr>
      <vt:lpstr>Wellness Court Components</vt:lpstr>
      <vt:lpstr>Phase I</vt:lpstr>
      <vt:lpstr>Phase II</vt:lpstr>
      <vt:lpstr>Phase III</vt:lpstr>
      <vt:lpstr>Phase IV</vt:lpstr>
      <vt:lpstr>Phase IV, cont.</vt:lpstr>
      <vt:lpstr>Phase V</vt:lpstr>
      <vt:lpstr>Phase V, cont.</vt:lpstr>
      <vt:lpstr>A day in the life…</vt:lpstr>
      <vt:lpstr>Why offer Wellness Court in Forest County?</vt:lpstr>
      <vt:lpstr>The Addict</vt:lpstr>
      <vt:lpstr>The Community</vt:lpstr>
      <vt:lpstr>This is what Success looks like!</vt:lpstr>
      <vt:lpstr>Why am I telling YOU this? </vt:lpstr>
      <vt:lpstr>Questions??</vt:lpstr>
      <vt:lpstr>Thank you for your time. </vt:lpstr>
    </vt:vector>
  </TitlesOfParts>
  <Company>FCP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Wellness Courts</dc:title>
  <dc:creator>Valerie C. Loduha</dc:creator>
  <cp:lastModifiedBy>Valerie C. Loduha</cp:lastModifiedBy>
  <cp:revision>30</cp:revision>
  <cp:lastPrinted>2017-01-23T19:42:58Z</cp:lastPrinted>
  <dcterms:created xsi:type="dcterms:W3CDTF">2016-03-02T15:19:12Z</dcterms:created>
  <dcterms:modified xsi:type="dcterms:W3CDTF">2017-01-23T20:42:02Z</dcterms:modified>
</cp:coreProperties>
</file>